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21"/>
  </p:notesMasterIdLst>
  <p:handoutMasterIdLst>
    <p:handoutMasterId r:id="rId22"/>
  </p:handoutMasterIdLst>
  <p:sldIdLst>
    <p:sldId id="275" r:id="rId2"/>
    <p:sldId id="277" r:id="rId3"/>
    <p:sldId id="276" r:id="rId4"/>
    <p:sldId id="273" r:id="rId5"/>
    <p:sldId id="258" r:id="rId6"/>
    <p:sldId id="259" r:id="rId7"/>
    <p:sldId id="274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9" r:id="rId16"/>
    <p:sldId id="268" r:id="rId17"/>
    <p:sldId id="271" r:id="rId18"/>
    <p:sldId id="270" r:id="rId19"/>
    <p:sldId id="278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09" charset="0"/>
              </a:defRPr>
            </a:lvl1pPr>
          </a:lstStyle>
          <a:p>
            <a:fld id="{8DFF09D8-7069-4BBB-B4A2-886A28B66C49}" type="datetime1">
              <a:rPr lang="en-US"/>
              <a:pPr/>
              <a:t>10/4/2010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09" charset="0"/>
              </a:defRPr>
            </a:lvl1pPr>
          </a:lstStyle>
          <a:p>
            <a:fld id="{EFA7C8F3-35A8-4DD6-8C70-0261DCC4355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>
                <a:latin typeface="Arial" pitchFamily="-109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AB83AE2-0584-43F8-8B9C-F96AAD0E9597}" type="datetime1">
              <a:rPr lang="en-US"/>
              <a:pPr/>
              <a:t>10/4/2010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>
                <a:latin typeface="Arial" pitchFamily="-109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19757C0-F38D-4A4B-A7A0-DE74ACF1B9B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9" charset="-128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9" charset="-128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9" charset="-128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9" charset="-128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9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10 min.  Love labour’s won (pieces of play) “lost play”. Ben Johnson, Shakespeare’s contemporary; wrote mostly comedies: The Case Altered (similar to Shakespeare’s romantic comedies and Eastward Ho and The Devil is an Ass (city </a:t>
            </a:r>
            <a:r>
              <a:rPr lang="en-US" smtClean="0">
                <a:solidFill>
                  <a:srgbClr val="000000"/>
                </a:solidFill>
              </a:rPr>
              <a:t>comedies); Magnetic Lady.  Christopher Marlowe – a couple months older than Shakespeare </a:t>
            </a:r>
            <a:r>
              <a:rPr lang="en-US" i="1" smtClean="0">
                <a:solidFill>
                  <a:srgbClr val="000000"/>
                </a:solidFill>
              </a:rPr>
              <a:t>Dido, Queen of Carthage (c.1586) (possibly co-written with Thomas Nashe)Tamburlaine, part 1 (c.</a:t>
            </a:r>
            <a:r>
              <a:rPr lang="en-US" smtClean="0">
                <a:solidFill>
                  <a:srgbClr val="000000"/>
                </a:solidFill>
              </a:rPr>
              <a:t>1587)Tamburlaine, part 2 (c.1587-1588)The Jew of Malta (c.1589)Doctor Faustus (c.1589, or, c.1593)Edward II (c.1592)The Massacre at Paris (c.1593)</a:t>
            </a: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2A2DE9D-D30D-483F-8AA5-04CB0D912464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Pass out steps of a tragedy (look at chart)</a:t>
            </a: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FB3EA20-2868-45D4-BA77-39287EFD6F5E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F622E9-35F9-4275-B900-4F9E35F199EE}" type="datetime1">
              <a:rPr lang="en-US"/>
              <a:pPr/>
              <a:t>10/4/2010</a:t>
            </a:fld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C015EF3-2BBA-4C10-AAC6-55000677615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4F618A7-B500-45CB-900A-56B6F7B2C770}" type="datetime1">
              <a:rPr lang="en-US"/>
              <a:pPr/>
              <a:t>10/4/2010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D8C0A9-48E9-414C-BC37-B31ACEA73EE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524000" y="190500"/>
            <a:ext cx="7010400" cy="5829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629400" y="6248400"/>
            <a:ext cx="1905000" cy="457200"/>
          </a:xfr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766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524000" y="6248400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fld id="{372E9E38-07FA-40B4-A887-5845C37C756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fld id="{7F0BBE3F-2DB1-4450-99CD-BD69B185E3AE}" type="datetime1">
              <a:rPr lang="en-US"/>
              <a:pPr/>
              <a:t>10/4/2010</a:t>
            </a:fld>
            <a:endParaRPr lang="en-US"/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fld id="{2F81EFB4-FD36-4345-AF73-9C146E2D1633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23FBF13-AC3A-4767-9C8F-AD1C412FBF4D}" type="datetime1">
              <a:rPr lang="en-US"/>
              <a:pPr/>
              <a:t>10/4/2010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CA68EC-8FF6-44C3-82E4-BC4D4889136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AC3A04B-3AF6-4601-BF0E-D02557445B92}" type="datetime1">
              <a:rPr lang="en-US"/>
              <a:pPr/>
              <a:t>10/4/2010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0E03D2-E76F-4004-AA73-6D92D2036E1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48F7E9C-ABF1-4FB8-A645-9D49F476A53F}" type="datetime1">
              <a:rPr lang="en-US"/>
              <a:pPr/>
              <a:t>10/4/2010</a:t>
            </a:fld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91AA1F7-82BF-4948-A85D-86017D928A0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420D541-E686-4EA2-9F6B-93F25FFB4D42}" type="datetime1">
              <a:rPr lang="en-US"/>
              <a:pPr/>
              <a:t>10/4/2010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C6EF9A-3C6D-4F45-B177-86FE015B369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</a:endParaRPr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</a:endParaRP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564535-E65D-42D8-A7E2-553259EBF313}" type="datetime1">
              <a:rPr lang="en-US"/>
              <a:pPr/>
              <a:t>10/4/2010</a:t>
            </a:fld>
            <a:endParaRPr lang="en-US"/>
          </a:p>
        </p:txBody>
      </p:sp>
      <p:sp>
        <p:nvSpPr>
          <p:cNvPr id="13" name="Slide Number Placeholder 2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C489E54-534F-46E7-948D-9529BF63A3D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4" name="Footer Placeholder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6" name="Oval 5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090F31E-83E9-4BB7-83C8-C32F1D7C6F25}" type="datetime1">
              <a:rPr lang="en-US"/>
              <a:pPr/>
              <a:t>10/4/2010</a:t>
            </a:fld>
            <a:endParaRPr lang="en-US"/>
          </a:p>
        </p:txBody>
      </p:sp>
      <p:sp>
        <p:nvSpPr>
          <p:cNvPr id="13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AC9EBF8-F599-46DE-99D7-6BF4F3B37CF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4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9B69AB-17B2-4003-8232-955E33B31A5B}" type="datetime1">
              <a:rPr lang="en-US"/>
              <a:pPr/>
              <a:t>10/4/2010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5828A3-72D2-48A4-A4B3-5B710592CB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8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2"/>
                </a:solidFill>
                <a:latin typeface="Century Schoolbook" pitchFamily="-109" charset="0"/>
              </a:defRPr>
            </a:lvl1pPr>
          </a:lstStyle>
          <a:p>
            <a:fld id="{62ED4AA5-4C75-4749-BDE2-E3FC7458B6D0}" type="datetime1">
              <a:rPr lang="en-US"/>
              <a:pPr/>
              <a:t>10/4/2010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400" b="1">
                <a:solidFill>
                  <a:srgbClr val="FFFFFF"/>
                </a:solidFill>
                <a:latin typeface="Century Schoolbook" pitchFamily="-109" charset="0"/>
              </a:defRPr>
            </a:lvl1pPr>
          </a:lstStyle>
          <a:p>
            <a:fld id="{FD5C463C-D25A-48A3-B2EE-747EFDC2D28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34" r:id="rId3"/>
    <p:sldLayoutId id="2147483735" r:id="rId4"/>
    <p:sldLayoutId id="2147483741" r:id="rId5"/>
    <p:sldLayoutId id="2147483736" r:id="rId6"/>
    <p:sldLayoutId id="2147483742" r:id="rId7"/>
    <p:sldLayoutId id="2147483743" r:id="rId8"/>
    <p:sldLayoutId id="2147483737" r:id="rId9"/>
    <p:sldLayoutId id="2147483738" r:id="rId10"/>
    <p:sldLayoutId id="214748374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-109" charset="2"/>
        <a:buChar char=""/>
        <a:defRPr sz="2400" kern="1200">
          <a:solidFill>
            <a:schemeClr val="tx1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-109" charset="2"/>
        <a:buChar char=""/>
        <a:defRPr sz="2100" kern="1200">
          <a:solidFill>
            <a:schemeClr val="tx1"/>
          </a:solidFill>
          <a:latin typeface="+mn-lt"/>
          <a:ea typeface="ＭＳ Ｐゴシック" pitchFamily="-109" charset="-128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-109" charset="2"/>
        <a:buChar char=""/>
        <a:defRPr kern="1200">
          <a:solidFill>
            <a:schemeClr val="tx1"/>
          </a:solidFill>
          <a:latin typeface="+mn-lt"/>
          <a:ea typeface="ＭＳ Ｐゴシック" pitchFamily="-109" charset="-128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-109" charset="2"/>
        <a:buChar char=""/>
        <a:defRPr kern="1200">
          <a:solidFill>
            <a:schemeClr val="tx1"/>
          </a:solidFill>
          <a:latin typeface="+mn-lt"/>
          <a:ea typeface="ＭＳ Ｐゴシック" pitchFamily="-109" charset="-128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-109" charset="2"/>
        <a:buChar char=""/>
        <a:defRPr sz="1600" kern="1200">
          <a:solidFill>
            <a:schemeClr val="tx1"/>
          </a:solidFill>
          <a:latin typeface="+mn-lt"/>
          <a:ea typeface="ＭＳ Ｐゴシック" pitchFamily="-109" charset="-128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533400"/>
            <a:ext cx="6172200" cy="32766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z="2700" cap="none" dirty="0" smtClean="0"/>
              <a:t>10/4 – 1.  Please place your TFA books in a neat pile on Ms. Devlin’s desk and write a check mark next to your name. </a:t>
            </a:r>
            <a:br>
              <a:rPr lang="en-US" sz="2700" cap="none" dirty="0" smtClean="0"/>
            </a:br>
            <a:r>
              <a:rPr lang="en-US" sz="2700" cap="none" dirty="0" smtClean="0"/>
              <a:t>2.  Drop your rough draft process packets in the Period </a:t>
            </a:r>
            <a:r>
              <a:rPr lang="en-US" sz="2700" cap="none" dirty="0" smtClean="0"/>
              <a:t>4 </a:t>
            </a:r>
            <a:r>
              <a:rPr lang="en-US" sz="2700" cap="none" dirty="0" smtClean="0"/>
              <a:t>“In Box” </a:t>
            </a:r>
            <a:r>
              <a:rPr lang="en-US" sz="2700" cap="none" dirty="0" smtClean="0"/>
              <a:t>(silver tray </a:t>
            </a:r>
            <a:r>
              <a:rPr lang="en-US" sz="2700" cap="none" dirty="0" smtClean="0"/>
              <a:t>next to my desk). </a:t>
            </a:r>
          </a:p>
        </p:txBody>
      </p:sp>
      <p:sp>
        <p:nvSpPr>
          <p:cNvPr id="1536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267200"/>
            <a:ext cx="6172200" cy="2590800"/>
          </a:xfrm>
        </p:spPr>
        <p:txBody>
          <a:bodyPr/>
          <a:lstStyle/>
          <a:p>
            <a:r>
              <a:rPr lang="en-US" smtClean="0"/>
              <a:t>Rough Draft Process Packets should be put together in the following order (from top to bottom):</a:t>
            </a:r>
          </a:p>
          <a:p>
            <a:r>
              <a:rPr lang="en-US" smtClean="0"/>
              <a:t>Rough Draft</a:t>
            </a:r>
          </a:p>
          <a:p>
            <a:r>
              <a:rPr lang="en-US" smtClean="0"/>
              <a:t>Introduction Station Work </a:t>
            </a:r>
          </a:p>
          <a:p>
            <a:r>
              <a:rPr lang="en-US" smtClean="0"/>
              <a:t>Thesis Statements</a:t>
            </a:r>
          </a:p>
          <a:p>
            <a:r>
              <a:rPr lang="en-US" smtClean="0"/>
              <a:t>Thesis Statement Peer Workshop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ea typeface="+mj-ea"/>
                <a:cs typeface="+mj-cs"/>
              </a:rPr>
              <a:t>Prompt 3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US" smtClean="0"/>
              <a:t>A confrontation between the boyfriend and his girlfriend</a:t>
            </a:r>
          </a:p>
          <a:p>
            <a:pPr eaLnBrk="1" hangingPunct="1"/>
            <a:r>
              <a:rPr lang="en-US" smtClean="0"/>
              <a:t>He believes she is unfaithful but he’s angry and won’t say why</a:t>
            </a:r>
          </a:p>
          <a:p>
            <a:pPr eaLnBrk="1" hangingPunct="1"/>
            <a:r>
              <a:rPr lang="en-US" smtClean="0"/>
              <a:t>She is innocent and doesn’t understand his anger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ea typeface="+mj-ea"/>
                <a:cs typeface="+mj-cs"/>
              </a:rPr>
              <a:t>Debrief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US" smtClean="0"/>
              <a:t>What did we notice? </a:t>
            </a:r>
          </a:p>
          <a:p>
            <a:pPr eaLnBrk="1" hangingPunct="1"/>
            <a:r>
              <a:rPr lang="en-US" smtClean="0"/>
              <a:t>What didn’t we see (what can we learn from what was omitted or absent)?</a:t>
            </a:r>
          </a:p>
          <a:p>
            <a:pPr eaLnBrk="1" hangingPunct="1"/>
            <a:r>
              <a:rPr lang="en-US" smtClean="0"/>
              <a:t>Overall thoughts…?</a:t>
            </a:r>
          </a:p>
          <a:p>
            <a:pPr eaLnBrk="1" hangingPunct="1">
              <a:buFont typeface="Wingdings" pitchFamily="-109" charset="2"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ea typeface="+mj-ea"/>
                <a:cs typeface="+mj-cs"/>
              </a:rPr>
              <a:t>KWL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US" smtClean="0"/>
              <a:t>Fill in the </a:t>
            </a:r>
            <a:r>
              <a:rPr lang="en-US" b="1" smtClean="0"/>
              <a:t>Want to Know</a:t>
            </a:r>
            <a:r>
              <a:rPr lang="en-US" smtClean="0"/>
              <a:t> parts of your KWL with any information about William Shakespeare or the play </a:t>
            </a:r>
            <a:r>
              <a:rPr lang="en-US" i="1" smtClean="0"/>
              <a:t>Othello</a:t>
            </a:r>
            <a:r>
              <a:rPr lang="en-US" smtClean="0"/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06" name="Group 2"/>
          <p:cNvGraphicFramePr>
            <a:graphicFrameLocks noGrp="1"/>
          </p:cNvGraphicFramePr>
          <p:nvPr/>
        </p:nvGraphicFramePr>
        <p:xfrm>
          <a:off x="1371600" y="0"/>
          <a:ext cx="7772400" cy="6548438"/>
        </p:xfrm>
        <a:graphic>
          <a:graphicData uri="http://schemas.openxmlformats.org/drawingml/2006/table">
            <a:tbl>
              <a:tblPr/>
              <a:tblGrid>
                <a:gridCol w="7772400"/>
              </a:tblGrid>
              <a:tr h="349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ld English Text MT" pitchFamily="66" charset="0"/>
                          <a:ea typeface="ＭＳ Ｐゴシック" pitchFamily="-109" charset="-128"/>
                          <a:cs typeface="Times New Roman" pitchFamily="-109" charset="0"/>
                        </a:rPr>
                        <a:t>WANT TO KNOW: William Shakespeare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ld English Text MT" pitchFamily="66" charset="0"/>
                        <a:ea typeface="ＭＳ Ｐゴシック" pitchFamily="-109" charset="-128"/>
                        <a:cs typeface="Times New Roman" pitchFamily="-10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99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-109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Group 2"/>
          <p:cNvGraphicFramePr>
            <a:graphicFrameLocks noGrp="1"/>
          </p:cNvGraphicFramePr>
          <p:nvPr/>
        </p:nvGraphicFramePr>
        <p:xfrm>
          <a:off x="1371600" y="0"/>
          <a:ext cx="7772400" cy="6548438"/>
        </p:xfrm>
        <a:graphic>
          <a:graphicData uri="http://schemas.openxmlformats.org/drawingml/2006/table">
            <a:tbl>
              <a:tblPr/>
              <a:tblGrid>
                <a:gridCol w="7772400"/>
              </a:tblGrid>
              <a:tr h="349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ld English Text MT" pitchFamily="66" charset="0"/>
                          <a:ea typeface="ＭＳ Ｐゴシック" pitchFamily="-109" charset="-128"/>
                          <a:cs typeface="Times New Roman" pitchFamily="-109" charset="0"/>
                        </a:rPr>
                        <a:t>WANT TO KNOW: Othello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ld English Text MT" pitchFamily="66" charset="0"/>
                        <a:ea typeface="ＭＳ Ｐゴシック" pitchFamily="-109" charset="-128"/>
                        <a:cs typeface="Times New Roman" pitchFamily="-10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99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-109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ea typeface="+mj-ea"/>
                <a:cs typeface="+mj-cs"/>
              </a:rPr>
              <a:t>Unit Throughlines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600" smtClean="0"/>
              <a:t>Insider/Outsider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What does it mean to be an insider?  An outsider?  Who is an insider or an outsider in this Venetian culture?</a:t>
            </a:r>
          </a:p>
          <a:p>
            <a:pPr eaLnBrk="1" hangingPunct="1">
              <a:lnSpc>
                <a:spcPct val="80000"/>
              </a:lnSpc>
            </a:pPr>
            <a:r>
              <a:rPr lang="en-US" sz="2600" smtClean="0"/>
              <a:t>Betrayal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Where do we see betrayal in the play?  How does it affect the events and the characters?</a:t>
            </a:r>
          </a:p>
          <a:p>
            <a:pPr eaLnBrk="1" hangingPunct="1">
              <a:lnSpc>
                <a:spcPct val="80000"/>
              </a:lnSpc>
            </a:pPr>
            <a:r>
              <a:rPr lang="en-US" sz="2600" smtClean="0"/>
              <a:t>Jealousy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Which characters are jealous and why?  What causes it?  What does it lead people to do?  Is it possible to avoid it?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578" name="Group 2"/>
          <p:cNvGraphicFramePr>
            <a:graphicFrameLocks noGrp="1"/>
          </p:cNvGraphicFramePr>
          <p:nvPr>
            <p:ph/>
          </p:nvPr>
        </p:nvGraphicFramePr>
        <p:xfrm>
          <a:off x="1447800" y="190500"/>
          <a:ext cx="7543800" cy="6515100"/>
        </p:xfrm>
        <a:graphic>
          <a:graphicData uri="http://schemas.openxmlformats.org/drawingml/2006/table">
            <a:tbl>
              <a:tblPr/>
              <a:tblGrid>
                <a:gridCol w="75438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ld English Text MT" pitchFamily="66" charset="0"/>
                          <a:ea typeface="ＭＳ Ｐゴシック" pitchFamily="-109" charset="-128"/>
                        </a:rPr>
                        <a:t>LEARNED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34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 April 23, 1564 – April 23, 1616 in Stratford-upon-Avon, England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 married Anne Hathaway and had kids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 moved to London – became actor &amp; playwright (Globe Theatre)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 wrote ~ 38 plays, 154 sonnets, other poems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          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09" charset="-128"/>
                          <a:sym typeface="Wingdings" pitchFamily="-109" charset="2"/>
                        </a:rPr>
                        <a:t> tragedies (end in death), comedies (end in marriage),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09" charset="-128"/>
                          <a:sym typeface="Wingdings" pitchFamily="-109" charset="2"/>
                        </a:rPr>
                        <a:t>           romances (end ambiguously – written later in life), “lost plays,”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09" charset="-128"/>
                          <a:sym typeface="Wingdings" pitchFamily="-109" charset="2"/>
                        </a:rPr>
                        <a:t>           histories (about lineage of current queen Elizabeth I – patron of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09" charset="-128"/>
                          <a:sym typeface="Wingdings" pitchFamily="-109" charset="2"/>
                        </a:rPr>
                        <a:t>           Shakespeare – painted her ancestral family in positive light)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 all ages/classes loved theatre – poor peasants couldn’t read – it was like their “soap operas” or TV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 many wealthy businessmen &amp; city leaders didn’t like theatre – took time away from peasants working &amp; lost them money, helped to spread disease, was an “immoral” career (only men could act, no women)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 plays performed in day (no electricity), few sets/scenery (had to pretend, “paint background” with words), costumes donated from rich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 company would learn a whole play in a week, perform it, then learn another (not only Shakespeare’s plays but other playwrights as well, such as Ben Johnson and Christopher Marlowe)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 Shakespeare wrote in Modern English (our English), only used poetic words, phrases, and syntax (order of words) – no one really talked like that – also, he invented hundreds of new words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-109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Content Placeholder 1"/>
          <p:cNvSpPr>
            <a:spLocks noGrp="1"/>
          </p:cNvSpPr>
          <p:nvPr>
            <p:ph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graphicFrame>
        <p:nvGraphicFramePr>
          <p:cNvPr id="22540" name="Group 12"/>
          <p:cNvGraphicFramePr>
            <a:graphicFrameLocks noGrp="1"/>
          </p:cNvGraphicFramePr>
          <p:nvPr/>
        </p:nvGraphicFramePr>
        <p:xfrm>
          <a:off x="1447800" y="190500"/>
          <a:ext cx="7543800" cy="6515100"/>
        </p:xfrm>
        <a:graphic>
          <a:graphicData uri="http://schemas.openxmlformats.org/drawingml/2006/table">
            <a:tbl>
              <a:tblPr/>
              <a:tblGrid>
                <a:gridCol w="75438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ld English Text MT" pitchFamily="66" charset="0"/>
                          <a:ea typeface="ＭＳ Ｐゴシック" pitchFamily="-109" charset="-128"/>
                        </a:rPr>
                        <a:t>LEARNED - TRAGEDY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34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 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9" charset="0"/>
                          <a:ea typeface="ＭＳ Ｐゴシック" pitchFamily="-109" charset="-128"/>
                          <a:cs typeface="Times New Roman" pitchFamily="-109" charset="0"/>
                        </a:rPr>
                        <a:t>Definition 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9" charset="0"/>
                          <a:ea typeface="ＭＳ Ｐゴシック" pitchFamily="-109" charset="-128"/>
                          <a:cs typeface="Times New Roman" pitchFamily="-109" charset="0"/>
                        </a:rPr>
                        <a:t>– In the simplest sense of the term, a 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9" charset="0"/>
                          <a:ea typeface="ＭＳ Ｐゴシック" pitchFamily="-109" charset="-128"/>
                          <a:cs typeface="Times New Roman" pitchFamily="-109" charset="0"/>
                        </a:rPr>
                        <a:t>tragedy 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9" charset="0"/>
                          <a:ea typeface="ＭＳ Ｐゴシック" pitchFamily="-109" charset="-128"/>
                          <a:cs typeface="Times New Roman" pitchFamily="-109" charset="0"/>
                        </a:rPr>
                        <a:t>is the story of a noble protagonist who suffers.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9" charset="0"/>
                          <a:ea typeface="ＭＳ Ｐゴシック" pitchFamily="-109" charset="-128"/>
                          <a:cs typeface="Times New Roman" pitchFamily="-109" charset="0"/>
                        </a:rPr>
                        <a:t>Characteristics of a Tragedy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9" charset="0"/>
                          <a:ea typeface="ＭＳ Ｐゴシック" pitchFamily="-109" charset="-128"/>
                          <a:cs typeface="Times New Roman" pitchFamily="-109" charset="0"/>
                        </a:rPr>
                        <a:t>~ deals with human responsibility and hope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9" charset="0"/>
                          <a:ea typeface="ＭＳ Ｐゴシック" pitchFamily="-109" charset="-128"/>
                          <a:cs typeface="Times New Roman" pitchFamily="-109" charset="0"/>
                        </a:rPr>
                        <a:t>~ shows a conflict between freedom and necessity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9" charset="0"/>
                          <a:ea typeface="ＭＳ Ｐゴシック" pitchFamily="-109" charset="-128"/>
                          <a:cs typeface="Times New Roman" pitchFamily="-109" charset="0"/>
                        </a:rPr>
                        <a:t>~ uses fate as an excuse for human errors and shortcomings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9" charset="0"/>
                          <a:ea typeface="ＭＳ Ｐゴシック" pitchFamily="-109" charset="-128"/>
                          <a:cs typeface="Times New Roman" pitchFamily="-109" charset="0"/>
                        </a:rPr>
                        <a:t>~ evokes pity and fear in the audience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9" charset="0"/>
                          <a:ea typeface="ＭＳ Ｐゴシック" pitchFamily="-109" charset="-128"/>
                          <a:cs typeface="Times New Roman" pitchFamily="-109" charset="0"/>
                        </a:rPr>
                        <a:t>~ provides a release or relief or purging of these emotions (catharsis) for the audience at the end.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-109" charset="0"/>
                        <a:ea typeface="ＭＳ Ｐゴシック" pitchFamily="-109" charset="-128"/>
                        <a:cs typeface="Times New Roman" pitchFamily="-109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9" charset="0"/>
                          <a:ea typeface="ＭＳ Ｐゴシック" pitchFamily="-109" charset="-128"/>
                          <a:cs typeface="Times New Roman" pitchFamily="-109" charset="0"/>
                        </a:rPr>
                        <a:t>Characteristics of the Tragic Hero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9" charset="0"/>
                          <a:ea typeface="ＭＳ Ｐゴシック" pitchFamily="-109" charset="-128"/>
                          <a:cs typeface="Times New Roman" pitchFamily="-109" charset="0"/>
                        </a:rPr>
                        <a:t> Exemplifies the good and bad in his society; he is a representative figure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9" charset="0"/>
                          <a:ea typeface="ＭＳ Ｐゴシック" pitchFamily="-109" charset="-128"/>
                          <a:cs typeface="Times New Roman" pitchFamily="-109" charset="0"/>
                        </a:rPr>
                        <a:t> Is shown at the height of his prosperity and power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9" charset="0"/>
                          <a:ea typeface="ＭＳ Ｐゴシック" pitchFamily="-109" charset="-128"/>
                          <a:cs typeface="Times New Roman" pitchFamily="-109" charset="0"/>
                        </a:rPr>
                        <a:t> Falls by some flaw (hamartia) in his own character, or by an error in judgment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9" charset="0"/>
                          <a:ea typeface="ＭＳ Ｐゴシック" pitchFamily="-109" charset="-128"/>
                          <a:cs typeface="Times New Roman" pitchFamily="-109" charset="0"/>
                        </a:rPr>
                        <a:t> Can be tempted into tragic pride (hubris), feeling that he is beyond mortal limitations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9" charset="0"/>
                          <a:ea typeface="ＭＳ Ｐゴシック" pitchFamily="-109" charset="-128"/>
                          <a:cs typeface="Times New Roman" pitchFamily="-109" charset="0"/>
                        </a:rPr>
                        <a:t> Experiences a reversal of fortune (peripeteia)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9" charset="0"/>
                          <a:ea typeface="ＭＳ Ｐゴシック" pitchFamily="-109" charset="-128"/>
                          <a:cs typeface="Times New Roman" pitchFamily="-109" charset="0"/>
                        </a:rPr>
                        <a:t> Becomes a scapegoat, blamed by his society for the sins they committed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9" charset="0"/>
                          <a:ea typeface="ＭＳ Ｐゴシック" pitchFamily="-109" charset="-128"/>
                          <a:cs typeface="Times New Roman" pitchFamily="-109" charset="0"/>
                        </a:rPr>
                        <a:t> Is the cause of his own punishment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9" charset="0"/>
                          <a:ea typeface="ＭＳ Ｐゴシック" pitchFamily="-109" charset="-128"/>
                          <a:cs typeface="Times New Roman" pitchFamily="-109" charset="0"/>
                        </a:rPr>
                        <a:t> Undergoes a recognitions scene in which he achieves self-knowledge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9" charset="0"/>
                          <a:ea typeface="ＭＳ Ｐゴシック" pitchFamily="-109" charset="-128"/>
                          <a:cs typeface="Times New Roman" pitchFamily="-109" charset="0"/>
                        </a:rPr>
                        <a:t> Takes upon himself the burden of guilt and shame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9" charset="0"/>
                          <a:ea typeface="ＭＳ Ｐゴシック" pitchFamily="-109" charset="-128"/>
                          <a:cs typeface="Times New Roman" pitchFamily="-109" charset="0"/>
                        </a:rPr>
                        <a:t> Acquires a grandeur through his futile struggle with fate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9" charset="0"/>
                          <a:ea typeface="ＭＳ Ｐゴシック" pitchFamily="-109" charset="-128"/>
                          <a:cs typeface="Times New Roman" pitchFamily="-109" charset="0"/>
                        </a:rPr>
                        <a:t> Contributes by his suffering to a resolution of the initial problem.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09" charset="-128"/>
                          <a:cs typeface="Times New Roman" pitchFamily="-109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-109" charset="-128"/>
                        <a:cs typeface="Times New Roman" pitchFamily="-109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cap="none" smtClean="0"/>
              <a:t>TONIGHT’S HOMEWORK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US" i="1" smtClean="0"/>
              <a:t>Getting Started</a:t>
            </a:r>
            <a:r>
              <a:rPr lang="en-US" smtClean="0"/>
              <a:t> Question #6</a:t>
            </a:r>
          </a:p>
          <a:p>
            <a:pPr eaLnBrk="1" hangingPunct="1"/>
            <a:r>
              <a:rPr lang="en-US" smtClean="0"/>
              <a:t>Write an extensive journal response on your perception of issues related to the following: belonging, power, privilege, and identity.</a:t>
            </a:r>
          </a:p>
          <a:p>
            <a:pPr eaLnBrk="1" hangingPunct="1">
              <a:buFont typeface="Wingdings" pitchFamily="-109" charset="2"/>
              <a:buNone/>
            </a:pPr>
            <a:r>
              <a:rPr lang="en-US" smtClean="0"/>
              <a:t>(Follow the freewriting guidelines)</a:t>
            </a:r>
            <a:endParaRPr lang="en-US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cap="none" smtClean="0"/>
              <a:t>TONIGHT’S HOMEWORK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US" i="1" smtClean="0"/>
              <a:t>Getting Started</a:t>
            </a:r>
            <a:r>
              <a:rPr lang="en-US" smtClean="0"/>
              <a:t> Question #6</a:t>
            </a:r>
          </a:p>
          <a:p>
            <a:pPr eaLnBrk="1" hangingPunct="1"/>
            <a:r>
              <a:rPr lang="en-US" smtClean="0"/>
              <a:t>Write an extensive journal response on your perception of issues related to the following: belonging, power, privilege, and identity.</a:t>
            </a:r>
          </a:p>
          <a:p>
            <a:pPr eaLnBrk="1" hangingPunct="1">
              <a:buFont typeface="Wingdings" pitchFamily="-109" charset="2"/>
              <a:buNone/>
            </a:pPr>
            <a:r>
              <a:rPr lang="en-US" smtClean="0"/>
              <a:t>(Follow the freewriting guidelines)</a:t>
            </a:r>
            <a:endParaRPr lang="en-US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cap="none" smtClean="0"/>
              <a:t>ANNOUNCEMENTS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/>
          </a:bodyPr>
          <a:lstStyle/>
          <a:p>
            <a:pPr marL="514350" indent="-514350">
              <a:buFont typeface="Wingdings" pitchFamily="-109" charset="2"/>
              <a:buAutoNum type="arabicPeriod"/>
            </a:pPr>
            <a:r>
              <a:rPr lang="en-US" sz="2800" smtClean="0"/>
              <a:t>TFA Final Project Grades</a:t>
            </a:r>
          </a:p>
          <a:p>
            <a:pPr marL="514350" indent="-514350">
              <a:buFont typeface="Wingdings" pitchFamily="-109" charset="2"/>
              <a:buAutoNum type="arabicPeriod"/>
            </a:pPr>
            <a:r>
              <a:rPr lang="en-US" sz="2800" smtClean="0"/>
              <a:t>Vocabulary 3 Quiz – Retake (Wednesday after or before school)</a:t>
            </a:r>
          </a:p>
          <a:p>
            <a:pPr marL="514350" indent="-514350">
              <a:buFont typeface="Wingdings" pitchFamily="-109" charset="2"/>
              <a:buAutoNum type="arabicPeriod"/>
            </a:pPr>
            <a:r>
              <a:rPr lang="en-US" sz="2800" smtClean="0"/>
              <a:t>Vocabulary Study &amp; Extra Credit opportunity.</a:t>
            </a:r>
          </a:p>
          <a:p>
            <a:pPr marL="514350" indent="-514350">
              <a:buFont typeface="Wingdings" pitchFamily="-109" charset="2"/>
              <a:buAutoNum type="arabicPeriod"/>
            </a:pPr>
            <a:r>
              <a:rPr lang="en-US" sz="2800" smtClean="0"/>
              <a:t>Clean out TFA unit materials (do not throw out graded work or TFA readings)</a:t>
            </a:r>
          </a:p>
          <a:p>
            <a:pPr marL="514350" indent="-514350">
              <a:buFont typeface="Wingdings" pitchFamily="-109" charset="2"/>
              <a:buAutoNum type="arabicPeriod"/>
            </a:pP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b="1" cap="none" smtClean="0"/>
              <a:t>FREE-WRITE ABOUT JEALOUSY (15 MINUTES):</a:t>
            </a:r>
            <a:endParaRPr lang="en-US" cap="none" smtClean="0"/>
          </a:p>
        </p:txBody>
      </p:sp>
      <p:sp>
        <p:nvSpPr>
          <p:cNvPr id="17411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en-US" b="1" smtClean="0"/>
              <a:t>- What is jealousy? (definition)</a:t>
            </a:r>
            <a:endParaRPr lang="en-US" smtClean="0"/>
          </a:p>
          <a:p>
            <a:r>
              <a:rPr lang="en-US" b="1" smtClean="0"/>
              <a:t>- How do people show jealousy (their words and/or actions)?</a:t>
            </a:r>
            <a:endParaRPr lang="en-US" smtClean="0"/>
          </a:p>
          <a:p>
            <a:r>
              <a:rPr lang="en-US" b="1" smtClean="0"/>
              <a:t>- What are its causes? (why do people get jealous?)</a:t>
            </a:r>
            <a:endParaRPr lang="en-US" smtClean="0"/>
          </a:p>
          <a:p>
            <a:r>
              <a:rPr lang="en-US" b="1" smtClean="0"/>
              <a:t>- What are its effects? (what happens when people get jealous?)</a:t>
            </a:r>
            <a:endParaRPr lang="en-US" smtClean="0"/>
          </a:p>
          <a:p>
            <a:r>
              <a:rPr lang="en-US" b="1" smtClean="0"/>
              <a:t>- How has it affected you or people in your life?</a:t>
            </a:r>
            <a:endParaRPr lang="en-US" smtClean="0"/>
          </a:p>
          <a:p>
            <a:pPr>
              <a:buFont typeface="Wingdings" pitchFamily="-109" charset="2"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cap="none" smtClean="0"/>
              <a:t>Role Playing</a:t>
            </a:r>
          </a:p>
        </p:txBody>
      </p:sp>
      <p:sp>
        <p:nvSpPr>
          <p:cNvPr id="18435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Wingdings" pitchFamily="-109" charset="2"/>
              <a:buNone/>
            </a:pPr>
            <a:endParaRPr lang="en-US" smtClean="0"/>
          </a:p>
          <a:p>
            <a:pPr>
              <a:buFont typeface="Wingdings" pitchFamily="-109" charset="2"/>
              <a:buNone/>
            </a:pPr>
            <a:endParaRPr lang="en-US" smtClean="0"/>
          </a:p>
          <a:p>
            <a:pPr>
              <a:buFont typeface="Wingdings" pitchFamily="-109" charset="2"/>
              <a:buNone/>
            </a:pPr>
            <a:r>
              <a:rPr lang="en-US" sz="3200" smtClean="0"/>
              <a:t>Today we are going to do some acting.  I am going to need six student actors.  If you want to participate quietly raise your hand.</a:t>
            </a:r>
          </a:p>
          <a:p>
            <a:pPr>
              <a:buFont typeface="Wingdings" pitchFamily="-109" charset="2"/>
              <a:buNone/>
            </a:pPr>
            <a:endParaRPr lang="en-US" sz="3200" smtClean="0"/>
          </a:p>
          <a:p>
            <a:pPr>
              <a:buFont typeface="Wingdings" pitchFamily="-109" charset="2"/>
              <a:buNone/>
            </a:pPr>
            <a:endParaRPr lang="en-US" sz="3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ea typeface="+mj-ea"/>
                <a:cs typeface="+mj-cs"/>
              </a:rPr>
              <a:t>Goals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838200" y="1981200"/>
            <a:ext cx="7693025" cy="3724275"/>
          </a:xfrm>
        </p:spPr>
        <p:txBody>
          <a:bodyPr/>
          <a:lstStyle/>
          <a:p>
            <a:pPr eaLnBrk="1" hangingPunct="1">
              <a:buFont typeface="Wingdings" pitchFamily="-109" charset="2"/>
              <a:buNone/>
            </a:pPr>
            <a:endParaRPr lang="en-US" smtClean="0"/>
          </a:p>
          <a:p>
            <a:pPr eaLnBrk="1" hangingPunct="1"/>
            <a:r>
              <a:rPr lang="en-US" smtClean="0"/>
              <a:t>To understand the purpose of role-playing</a:t>
            </a:r>
          </a:p>
          <a:p>
            <a:pPr eaLnBrk="1" hangingPunct="1"/>
            <a:r>
              <a:rPr lang="en-US" smtClean="0"/>
              <a:t>To use our role-playing today to help us prepare for some of the themes in </a:t>
            </a:r>
            <a:r>
              <a:rPr lang="en-US" i="1" smtClean="0"/>
              <a:t>Othello</a:t>
            </a:r>
          </a:p>
          <a:p>
            <a:pPr eaLnBrk="1" hangingPunct="1"/>
            <a:r>
              <a:rPr lang="en-US" smtClean="0"/>
              <a:t>To understand important background information about Shakespeare and the play in order to help us prepare to study it</a:t>
            </a:r>
            <a:endParaRPr lang="en-US" u="sng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cap="none" smtClean="0"/>
              <a:t>ROLE-PLAYING (5 minutes prep)</a:t>
            </a:r>
          </a:p>
        </p:txBody>
      </p:sp>
      <p:sp>
        <p:nvSpPr>
          <p:cNvPr id="20483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Role-Play can help us “get into the mindset” of a situation we are looking at and see different outcomes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Our Role-Play today will deal with jealousy and deceit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Six volunteers (3 groups of 2)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You will each get a slip of paper with a role on it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Groups will come up and perform a scene using the prompts given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457200" y="274638"/>
            <a:ext cx="8001000" cy="1554162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sz="2700" cap="none" smtClean="0"/>
              <a:t/>
            </a:r>
            <a:br>
              <a:rPr lang="en-US" sz="2700" cap="none" smtClean="0"/>
            </a:br>
            <a:r>
              <a:rPr lang="en-US" sz="2700" cap="none" smtClean="0"/>
              <a:t>All three scenes deal with the state of fidelity between two people involved in a relationship. </a:t>
            </a:r>
            <a:br>
              <a:rPr lang="en-US" sz="2700" cap="none" smtClean="0"/>
            </a:br>
            <a:r>
              <a:rPr lang="en-US" sz="2700" cap="none" smtClean="0"/>
              <a:t/>
            </a:r>
            <a:br>
              <a:rPr lang="en-US" sz="2700" cap="none" smtClean="0"/>
            </a:br>
            <a:r>
              <a:rPr lang="en-US" sz="2700" cap="none" smtClean="0"/>
              <a:t>AUDIENCE – </a:t>
            </a:r>
          </a:p>
        </p:txBody>
      </p:sp>
      <p:sp>
        <p:nvSpPr>
          <p:cNvPr id="21507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2133600"/>
            <a:ext cx="7467600" cy="4340225"/>
          </a:xfrm>
        </p:spPr>
        <p:txBody>
          <a:bodyPr/>
          <a:lstStyle/>
          <a:p>
            <a:pPr eaLnBrk="1" hangingPunct="1"/>
            <a:r>
              <a:rPr lang="en-US" sz="3200" smtClean="0"/>
              <a:t>What do you notice? What is going on?</a:t>
            </a:r>
          </a:p>
          <a:p>
            <a:pPr eaLnBrk="1" hangingPunct="1"/>
            <a:r>
              <a:rPr lang="en-US" sz="3200" smtClean="0"/>
              <a:t>What didn’t you see (what can we learn from what was omitted or absent)?</a:t>
            </a:r>
          </a:p>
          <a:p>
            <a:pPr eaLnBrk="1" hangingPunct="1"/>
            <a:r>
              <a:rPr lang="en-US" sz="3200" smtClean="0"/>
              <a:t>Overall thoughts…?</a:t>
            </a:r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ea typeface="+mj-ea"/>
                <a:cs typeface="+mj-cs"/>
              </a:rPr>
              <a:t>Prompt 1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US" smtClean="0"/>
              <a:t>Two men are talking</a:t>
            </a:r>
          </a:p>
          <a:p>
            <a:pPr eaLnBrk="1" hangingPunct="1"/>
            <a:r>
              <a:rPr lang="en-US" smtClean="0"/>
              <a:t>The “boyfriend” has a girlfriend</a:t>
            </a:r>
          </a:p>
          <a:p>
            <a:pPr eaLnBrk="1" hangingPunct="1"/>
            <a:r>
              <a:rPr lang="en-US" smtClean="0"/>
              <a:t>The “friend” tries to plant seeds of doubt in the boyfriend about the girlfriend’s loyalty </a:t>
            </a:r>
            <a:r>
              <a:rPr lang="en-US" i="1" smtClean="0"/>
              <a:t>without</a:t>
            </a:r>
            <a:r>
              <a:rPr lang="en-US" smtClean="0"/>
              <a:t> actually suggesting she’s cheating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ea typeface="+mj-ea"/>
                <a:cs typeface="+mj-cs"/>
              </a:rPr>
              <a:t>Prompt 2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US" smtClean="0"/>
              <a:t>Two men are talking</a:t>
            </a:r>
          </a:p>
          <a:p>
            <a:pPr eaLnBrk="1" hangingPunct="1"/>
            <a:r>
              <a:rPr lang="en-US" smtClean="0"/>
              <a:t>The friend tries to convince the boyfriend that his girlfriend is interested in another man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549</TotalTime>
  <Words>1234</Words>
  <Application>Microsoft Office PowerPoint</Application>
  <PresentationFormat>On-screen Show (4:3)</PresentationFormat>
  <Paragraphs>110</Paragraphs>
  <Slides>19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Arial</vt:lpstr>
      <vt:lpstr>ＭＳ Ｐゴシック</vt:lpstr>
      <vt:lpstr>Century Schoolbook</vt:lpstr>
      <vt:lpstr>Wingdings</vt:lpstr>
      <vt:lpstr>Wingdings 2</vt:lpstr>
      <vt:lpstr>Calibri</vt:lpstr>
      <vt:lpstr>Old English Text MT</vt:lpstr>
      <vt:lpstr>Times New Roman</vt:lpstr>
      <vt:lpstr>Oriel</vt:lpstr>
      <vt:lpstr>10/4 – 1.  Please place your TFA books in a neat pile on Ms. Devlin’s desk and write a check mark next to your name.  2.  Drop your rough draft process packets in the Period 4 “In Box” (silver tray next to my desk). </vt:lpstr>
      <vt:lpstr>ANNOUNCEMENTS</vt:lpstr>
      <vt:lpstr>FREE-WRITE ABOUT JEALOUSY (15 MINUTES):</vt:lpstr>
      <vt:lpstr>Role Playing</vt:lpstr>
      <vt:lpstr>Goals</vt:lpstr>
      <vt:lpstr>ROLE-PLAYING (5 minutes prep)</vt:lpstr>
      <vt:lpstr> All three scenes deal with the state of fidelity between two people involved in a relationship.   AUDIENCE – </vt:lpstr>
      <vt:lpstr>Prompt 1</vt:lpstr>
      <vt:lpstr>Prompt 2</vt:lpstr>
      <vt:lpstr>Prompt 3</vt:lpstr>
      <vt:lpstr>Debrief</vt:lpstr>
      <vt:lpstr>KWL</vt:lpstr>
      <vt:lpstr>Slide 13</vt:lpstr>
      <vt:lpstr>Slide 14</vt:lpstr>
      <vt:lpstr>Unit Throughlines</vt:lpstr>
      <vt:lpstr>Slide 16</vt:lpstr>
      <vt:lpstr>Slide 17</vt:lpstr>
      <vt:lpstr>TONIGHT’S HOMEWORK</vt:lpstr>
      <vt:lpstr>TONIGHT’S HOMEWORK</vt:lpstr>
    </vt:vector>
  </TitlesOfParts>
  <Company>Cambridge Public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Kira LeeKeenan</dc:creator>
  <cp:lastModifiedBy>cwilkes</cp:lastModifiedBy>
  <cp:revision>39</cp:revision>
  <dcterms:created xsi:type="dcterms:W3CDTF">2010-10-03T23:04:25Z</dcterms:created>
  <dcterms:modified xsi:type="dcterms:W3CDTF">2010-10-04T19:28:37Z</dcterms:modified>
</cp:coreProperties>
</file>